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0" r:id="rId6"/>
    <p:sldId id="263" r:id="rId7"/>
    <p:sldId id="264" r:id="rId8"/>
    <p:sldId id="266" r:id="rId9"/>
    <p:sldId id="268" r:id="rId10"/>
    <p:sldId id="270" r:id="rId11"/>
    <p:sldId id="27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046D016-BE86-421B-BA63-229656E83823}">
          <p14:sldIdLst/>
        </p14:section>
        <p14:section name="Home" id="{B676423B-E24F-45E9-8EE0-5A913B908F8F}">
          <p14:sldIdLst>
            <p14:sldId id="256"/>
          </p14:sldIdLst>
        </p14:section>
        <p14:section name="Developer" id="{4EE2BCA3-F3E2-448A-9DE8-799B109F64DA}">
          <p14:sldIdLst>
            <p14:sldId id="257"/>
            <p14:sldId id="258"/>
          </p14:sldIdLst>
        </p14:section>
        <p14:section name="Developer_db and Flask" id="{11569D0F-B036-4A10-94CC-7020D5F15590}">
          <p14:sldIdLst>
            <p14:sldId id="259"/>
            <p14:sldId id="260"/>
          </p14:sldIdLst>
        </p14:section>
        <p14:section name="JS" id="{2C9900E6-2564-4BFE-8B8D-DD37983EB98E}">
          <p14:sldIdLst>
            <p14:sldId id="263"/>
            <p14:sldId id="264"/>
            <p14:sldId id="266"/>
          </p14:sldIdLst>
        </p14:section>
        <p14:section name="Analysis" id="{692DB9A8-174A-4DC5-9373-A051947298B8}">
          <p14:sldIdLst>
            <p14:sldId id="268"/>
            <p14:sldId id="270"/>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3" autoAdjust="0"/>
    <p:restoredTop sz="94632" autoAdjust="0"/>
  </p:normalViewPr>
  <p:slideViewPr>
    <p:cSldViewPr snapToGrid="0">
      <p:cViewPr>
        <p:scale>
          <a:sx n="102" d="100"/>
          <a:sy n="102" d="100"/>
        </p:scale>
        <p:origin x="499" y="427"/>
      </p:cViewPr>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19.sv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sv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9A2FE8-8F3F-431B-8FA8-56A026410B8F}" type="datetimeFigureOut">
              <a:rPr lang="en-US" smtClean="0"/>
              <a:t>4/26/2020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2AF981-DE08-4AE9-813A-0D2B17E7840F}" type="slidenum">
              <a:rPr lang="en-US" smtClean="0"/>
              <a:t>‹#›</a:t>
            </a:fld>
            <a:endParaRPr lang="en-US"/>
          </a:p>
        </p:txBody>
      </p:sp>
    </p:spTree>
    <p:extLst>
      <p:ext uri="{BB962C8B-B14F-4D97-AF65-F5344CB8AC3E}">
        <p14:creationId xmlns:p14="http://schemas.microsoft.com/office/powerpoint/2010/main" val="10856066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2AF981-DE08-4AE9-813A-0D2B17E7840F}" type="slidenum">
              <a:rPr lang="en-US" smtClean="0"/>
              <a:t>9</a:t>
            </a:fld>
            <a:endParaRPr lang="en-US"/>
          </a:p>
        </p:txBody>
      </p:sp>
    </p:spTree>
    <p:extLst>
      <p:ext uri="{BB962C8B-B14F-4D97-AF65-F5344CB8AC3E}">
        <p14:creationId xmlns:p14="http://schemas.microsoft.com/office/powerpoint/2010/main" val="10857290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F6E82-E758-488C-95AD-E51CC4DC30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1AE9A9B-6997-423C-B489-B17AF60682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D8B9BD1-1C33-4A2D-A594-9B2A9796F984}"/>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34D487A1-4B6A-47E6-A7EE-EE29EDA3EF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0F131B-1F45-4ACF-888D-13A753E1DD62}"/>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009609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B8B9E-EB4D-434C-923A-72A0A77769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1EBBB8-645B-4432-B5FE-35820BF0FA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7C10F9-E754-4B4A-9D31-AC4C5455D860}"/>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4017C59F-384E-4E10-883B-35BA1642FB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C010E0-D1E4-4E1A-9498-57130EC32726}"/>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3489888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7CC847-1FB1-47CC-95B0-BE1936FBAB5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4E38C6C-DC74-4F6F-ADC5-A1F4AFDDE66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96863A-137B-4A62-88E0-7B69A707ED78}"/>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A019DF4E-B05A-46C1-83DD-B52FABA946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42F341-9976-43BF-980C-28765700113A}"/>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078936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9EF1D-E9F2-42A0-A4B7-14F476FE37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E55423-4602-44BA-94AD-721BD17700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63617D-ECE9-4B00-9091-22B5357C1361}"/>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63090AE4-9DA7-44DD-8185-DFCEAC26A9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F76E59-B66D-4D0E-9A94-B738C3921CDC}"/>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3176167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9930F-D5C9-4EF7-8221-4B134B14AE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4C6F2C-11D6-4641-BFE9-E835939271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C3B2457-E2F5-4046-9E4F-5CC17279E7BD}"/>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D11A7B36-C66A-458B-A530-9E2F66C207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129A3D-E274-4214-946D-BDE29DB626BC}"/>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354972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0674C-8DE2-4A8F-BE4C-041388EDC8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74DA4C-39A3-47EC-B617-17E5E9EB5A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E415408-1AAB-4351-83E6-A821477DAB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00781F-FF51-4668-843A-EDBA622824F1}"/>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6" name="Footer Placeholder 5">
            <a:extLst>
              <a:ext uri="{FF2B5EF4-FFF2-40B4-BE49-F238E27FC236}">
                <a16:creationId xmlns:a16="http://schemas.microsoft.com/office/drawing/2014/main" id="{21E341AF-8A93-4640-92CA-B83266E745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58178B-FE23-4248-9945-DA0597320293}"/>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99988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8DE2A-C88C-42B7-9EE3-0633369CD3B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3B34AD-50FD-45E5-87FE-8600A5DDFE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7FA0EB-41DB-4BE8-BFD2-C02A65E2CD4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FCE176C-2753-472E-932E-1F7B480A0B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74F039-6C1E-426E-8823-1450827685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C64AED-7C9F-4183-B725-885D2D5EA544}"/>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8" name="Footer Placeholder 7">
            <a:extLst>
              <a:ext uri="{FF2B5EF4-FFF2-40B4-BE49-F238E27FC236}">
                <a16:creationId xmlns:a16="http://schemas.microsoft.com/office/drawing/2014/main" id="{3D50B723-6350-434A-8956-01634DC97C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B46F813-FD5C-423F-9477-E6DE252A1923}"/>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2117527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F939C-7854-4110-B355-53AA9F6CF8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E7F3B2D-76BE-427B-B46C-3E231FF49169}"/>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4" name="Footer Placeholder 3">
            <a:extLst>
              <a:ext uri="{FF2B5EF4-FFF2-40B4-BE49-F238E27FC236}">
                <a16:creationId xmlns:a16="http://schemas.microsoft.com/office/drawing/2014/main" id="{3305362E-DC5D-4545-8AF4-C6A983C359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1CDA67-17EF-46DD-A622-9BC1E5CD2455}"/>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223312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791EBE-E75A-4827-871E-CDCA096CB4B3}"/>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3" name="Footer Placeholder 2">
            <a:extLst>
              <a:ext uri="{FF2B5EF4-FFF2-40B4-BE49-F238E27FC236}">
                <a16:creationId xmlns:a16="http://schemas.microsoft.com/office/drawing/2014/main" id="{AD1E2C57-D55E-4BBC-9406-F413ECEF4B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17871E4-8FFC-4DDF-BDAF-02417235DF98}"/>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4278845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C9812-DDCF-4970-A3E3-1CAA8B9EB2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33E9991-BAE5-4D34-816F-6C6FCDAE4E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F1F2C4-BCF0-4EA3-AFBA-AC4DAC6167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4013F7-A29B-4B84-B9F4-FEA7AE89F7D1}"/>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6" name="Footer Placeholder 5">
            <a:extLst>
              <a:ext uri="{FF2B5EF4-FFF2-40B4-BE49-F238E27FC236}">
                <a16:creationId xmlns:a16="http://schemas.microsoft.com/office/drawing/2014/main" id="{9E48DEF4-E2AD-48D5-B1CC-65DB76ECCA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7DF8C9-45EF-45AA-9C58-19F4603E7C11}"/>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29984331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B0881-02A4-4E30-B4E0-40541B8855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D225962-89EE-440F-AA5B-12B2EAE4E0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0F4C92-D57D-4664-99D9-C62CE18AB4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03B07B-8386-4072-84E6-93B19A8509D5}"/>
              </a:ext>
            </a:extLst>
          </p:cNvPr>
          <p:cNvSpPr>
            <a:spLocks noGrp="1"/>
          </p:cNvSpPr>
          <p:nvPr>
            <p:ph type="dt" sz="half" idx="10"/>
          </p:nvPr>
        </p:nvSpPr>
        <p:spPr/>
        <p:txBody>
          <a:bodyPr/>
          <a:lstStyle/>
          <a:p>
            <a:fld id="{B6DD9D23-1787-482D-86D5-CC780A2CFE28}" type="datetimeFigureOut">
              <a:rPr lang="en-US" smtClean="0"/>
              <a:t>4/26/2020</a:t>
            </a:fld>
            <a:endParaRPr lang="en-US"/>
          </a:p>
        </p:txBody>
      </p:sp>
      <p:sp>
        <p:nvSpPr>
          <p:cNvPr id="6" name="Footer Placeholder 5">
            <a:extLst>
              <a:ext uri="{FF2B5EF4-FFF2-40B4-BE49-F238E27FC236}">
                <a16:creationId xmlns:a16="http://schemas.microsoft.com/office/drawing/2014/main" id="{4DBA3FD3-650D-42C3-92E2-8F8E0EA0D0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F81294-6D90-41F7-92DF-2886FB77B7E6}"/>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6447548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45B3CB-9152-4BB7-BAD5-71AEF196DB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5AD1658-A062-485E-8958-0FACFF6996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6520D0-2929-45D1-8216-38485C30D8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DD9D23-1787-482D-86D5-CC780A2CFE28}" type="datetimeFigureOut">
              <a:rPr lang="en-US" smtClean="0"/>
              <a:t>4/26/2020</a:t>
            </a:fld>
            <a:endParaRPr lang="en-US"/>
          </a:p>
        </p:txBody>
      </p:sp>
      <p:sp>
        <p:nvSpPr>
          <p:cNvPr id="5" name="Footer Placeholder 4">
            <a:extLst>
              <a:ext uri="{FF2B5EF4-FFF2-40B4-BE49-F238E27FC236}">
                <a16:creationId xmlns:a16="http://schemas.microsoft.com/office/drawing/2014/main" id="{B7BAEA91-02B8-4677-9D95-72926D03B0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79857E7-4E6B-4C6E-A7D9-8A0B189C8C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07039C-3684-44C5-BE6B-B09A0192335B}" type="slidenum">
              <a:rPr lang="en-US" smtClean="0"/>
              <a:t>‹#›</a:t>
            </a:fld>
            <a:endParaRPr lang="en-US"/>
          </a:p>
        </p:txBody>
      </p:sp>
    </p:spTree>
    <p:extLst>
      <p:ext uri="{BB962C8B-B14F-4D97-AF65-F5344CB8AC3E}">
        <p14:creationId xmlns:p14="http://schemas.microsoft.com/office/powerpoint/2010/main" val="3444158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slide" Target="slide9.xml"/><Relationship Id="rId3" Type="http://schemas.openxmlformats.org/officeDocument/2006/relationships/image" Target="../media/image2.png"/><Relationship Id="rId7" Type="http://schemas.openxmlformats.org/officeDocument/2006/relationships/slide" Target="slide4.xml"/><Relationship Id="rId12"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4.png"/><Relationship Id="rId5" Type="http://schemas.openxmlformats.org/officeDocument/2006/relationships/image" Target="../media/image2.png"/><Relationship Id="rId10" Type="http://schemas.openxmlformats.org/officeDocument/2006/relationships/slide" Target="slide6.xml"/><Relationship Id="rId4" Type="http://schemas.openxmlformats.org/officeDocument/2006/relationships/slide" Target="slide2.xml"/><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slide" Target="slide4.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image" Target="../media/image14.svg"/><Relationship Id="rId7"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slide" Target="slide7.xml"/><Relationship Id="rId4" Type="http://schemas.openxmlformats.org/officeDocument/2006/relationships/image" Target="../media/image15.png"/><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slide" Target="slide11.xml"/><Relationship Id="rId3" Type="http://schemas.openxmlformats.org/officeDocument/2006/relationships/image" Target="../media/image18.png"/><Relationship Id="rId7"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slide" Target="slide10.xml"/><Relationship Id="rId5" Type="http://schemas.openxmlformats.org/officeDocument/2006/relationships/image" Target="../media/image20.png"/><Relationship Id="rId4" Type="http://schemas.openxmlformats.org/officeDocument/2006/relationships/image" Target="../media/image1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 shot of a computer&#10;&#10;Description automatically generated">
            <a:extLst>
              <a:ext uri="{FF2B5EF4-FFF2-40B4-BE49-F238E27FC236}">
                <a16:creationId xmlns:a16="http://schemas.microsoft.com/office/drawing/2014/main" id="{C6E8237B-533C-4621-AA77-D53E2FC135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09" y="-7037"/>
            <a:ext cx="12204509" cy="6865037"/>
          </a:xfrm>
          <a:prstGeom prst="rect">
            <a:avLst/>
          </a:prstGeom>
        </p:spPr>
      </p:pic>
      <mc:AlternateContent xmlns:mc="http://schemas.openxmlformats.org/markup-compatibility/2006" xmlns:psez="http://schemas.microsoft.com/office/powerpoint/2016/sectionzoom">
        <mc:Choice Requires="psez">
          <p:graphicFrame>
            <p:nvGraphicFramePr>
              <p:cNvPr id="7" name="Section Zoom 6">
                <a:extLst>
                  <a:ext uri="{FF2B5EF4-FFF2-40B4-BE49-F238E27FC236}">
                    <a16:creationId xmlns:a16="http://schemas.microsoft.com/office/drawing/2014/main" id="{C2507B21-297E-4330-A15B-675840E2ECDD}"/>
                  </a:ext>
                </a:extLst>
              </p:cNvPr>
              <p:cNvGraphicFramePr>
                <a:graphicFrameLocks noChangeAspect="1"/>
              </p:cNvGraphicFramePr>
              <p:nvPr>
                <p:extLst>
                  <p:ext uri="{D42A27DB-BD31-4B8C-83A1-F6EECF244321}">
                    <p14:modId xmlns:p14="http://schemas.microsoft.com/office/powerpoint/2010/main" val="1888064167"/>
                  </p:ext>
                </p:extLst>
              </p:nvPr>
            </p:nvGraphicFramePr>
            <p:xfrm>
              <a:off x="278823" y="4150922"/>
              <a:ext cx="3048000" cy="1714500"/>
            </p:xfrm>
            <a:graphic>
              <a:graphicData uri="http://schemas.microsoft.com/office/powerpoint/2016/sectionzoom">
                <psez:sectionZm>
                  <psez:sectionZmObj sectionId="{4EE2BCA3-F3E2-448A-9DE8-799B109F64DA}">
                    <psez:zmPr id="{2E7D7272-2E8D-45E5-9B82-47F988D53CA2}" transitionDur="1000" showBg="0">
                      <p166:blipFill xmlns:p166="http://schemas.microsoft.com/office/powerpoint/2016/6/main">
                        <a:blip r:embed="rId3"/>
                        <a:stretch>
                          <a:fillRect/>
                        </a:stretch>
                      </p166:blipFill>
                      <p166:spPr xmlns:p166="http://schemas.microsoft.com/office/powerpoint/2016/6/main">
                        <a:xfrm>
                          <a:off x="0" y="0"/>
                          <a:ext cx="3048000" cy="1714500"/>
                        </a:xfrm>
                        <a:prstGeom prst="rect">
                          <a:avLst/>
                        </a:prstGeom>
                      </p166:spPr>
                    </psez:zmPr>
                  </psez:sectionZmObj>
                </psez:sectionZm>
              </a:graphicData>
            </a:graphic>
          </p:graphicFrame>
        </mc:Choice>
        <mc:Fallback xmlns="">
          <p:pic>
            <p:nvPicPr>
              <p:cNvPr id="7" name="Section Zoom 6">
                <a:hlinkClick r:id="rId4" action="ppaction://hlinksldjump"/>
                <a:extLst>
                  <a:ext uri="{FF2B5EF4-FFF2-40B4-BE49-F238E27FC236}">
                    <a16:creationId xmlns:a16="http://schemas.microsoft.com/office/drawing/2014/main" id="{C2507B21-297E-4330-A15B-675840E2ECDD}"/>
                  </a:ext>
                </a:extLst>
              </p:cNvPr>
              <p:cNvPicPr>
                <a:picLocks noGrp="1" noRot="1" noChangeAspect="1" noMove="1" noResize="1" noEditPoints="1" noAdjustHandles="1" noChangeArrowheads="1" noChangeShapeType="1"/>
              </p:cNvPicPr>
              <p:nvPr/>
            </p:nvPicPr>
            <p:blipFill>
              <a:blip r:embed="rId5"/>
              <a:stretch>
                <a:fillRect/>
              </a:stretch>
            </p:blipFill>
            <p:spPr>
              <a:xfrm>
                <a:off x="278823" y="4150922"/>
                <a:ext cx="3048000" cy="171450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9" name="Section Zoom 8">
                <a:extLst>
                  <a:ext uri="{FF2B5EF4-FFF2-40B4-BE49-F238E27FC236}">
                    <a16:creationId xmlns:a16="http://schemas.microsoft.com/office/drawing/2014/main" id="{D0216EF4-DE17-4BC5-BF5D-E990E251BF28}"/>
                  </a:ext>
                </a:extLst>
              </p:cNvPr>
              <p:cNvGraphicFramePr>
                <a:graphicFrameLocks noChangeAspect="1"/>
              </p:cNvGraphicFramePr>
              <p:nvPr>
                <p:extLst>
                  <p:ext uri="{D42A27DB-BD31-4B8C-83A1-F6EECF244321}">
                    <p14:modId xmlns:p14="http://schemas.microsoft.com/office/powerpoint/2010/main" val="3222684522"/>
                  </p:ext>
                </p:extLst>
              </p:nvPr>
            </p:nvGraphicFramePr>
            <p:xfrm>
              <a:off x="1041529" y="1971564"/>
              <a:ext cx="4219662" cy="2373560"/>
            </p:xfrm>
            <a:graphic>
              <a:graphicData uri="http://schemas.microsoft.com/office/powerpoint/2016/sectionzoom">
                <psez:sectionZm>
                  <psez:sectionZmObj sectionId="{11569D0F-B036-4A10-94CC-7020D5F15590}">
                    <psez:zmPr id="{57F03C71-02AF-4CF9-940E-86D3DD43907A}" transitionDur="1000" showBg="0">
                      <p166:blipFill xmlns:p166="http://schemas.microsoft.com/office/powerpoint/2016/6/main">
                        <a:blip r:embed="rId6"/>
                        <a:stretch>
                          <a:fillRect/>
                        </a:stretch>
                      </p166:blipFill>
                      <p166:spPr xmlns:p166="http://schemas.microsoft.com/office/powerpoint/2016/6/main">
                        <a:xfrm>
                          <a:off x="0" y="0"/>
                          <a:ext cx="4219662" cy="2373560"/>
                        </a:xfrm>
                        <a:prstGeom prst="rect">
                          <a:avLst/>
                        </a:prstGeom>
                      </p166:spPr>
                    </psez:zmPr>
                  </psez:sectionZmObj>
                </psez:sectionZm>
              </a:graphicData>
            </a:graphic>
          </p:graphicFrame>
        </mc:Choice>
        <mc:Fallback xmlns="">
          <p:pic>
            <p:nvPicPr>
              <p:cNvPr id="9" name="Section Zoom 8">
                <a:hlinkClick r:id="rId7" action="ppaction://hlinksldjump"/>
                <a:extLst>
                  <a:ext uri="{FF2B5EF4-FFF2-40B4-BE49-F238E27FC236}">
                    <a16:creationId xmlns:a16="http://schemas.microsoft.com/office/drawing/2014/main" id="{D0216EF4-DE17-4BC5-BF5D-E990E251BF28}"/>
                  </a:ext>
                </a:extLst>
              </p:cNvPr>
              <p:cNvPicPr>
                <a:picLocks noGrp="1" noRot="1" noChangeAspect="1" noMove="1" noResize="1" noEditPoints="1" noAdjustHandles="1" noChangeArrowheads="1" noChangeShapeType="1"/>
              </p:cNvPicPr>
              <p:nvPr/>
            </p:nvPicPr>
            <p:blipFill>
              <a:blip r:embed="rId8"/>
              <a:stretch>
                <a:fillRect/>
              </a:stretch>
            </p:blipFill>
            <p:spPr>
              <a:xfrm>
                <a:off x="1041529" y="1971564"/>
                <a:ext cx="4219662" cy="237356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3" name="Section Zoom 12">
                <a:extLst>
                  <a:ext uri="{FF2B5EF4-FFF2-40B4-BE49-F238E27FC236}">
                    <a16:creationId xmlns:a16="http://schemas.microsoft.com/office/drawing/2014/main" id="{047F26E5-79F0-47AE-86EA-757953A14CA8}"/>
                  </a:ext>
                </a:extLst>
              </p:cNvPr>
              <p:cNvGraphicFramePr>
                <a:graphicFrameLocks noChangeAspect="1"/>
              </p:cNvGraphicFramePr>
              <p:nvPr>
                <p:extLst>
                  <p:ext uri="{D42A27DB-BD31-4B8C-83A1-F6EECF244321}">
                    <p14:modId xmlns:p14="http://schemas.microsoft.com/office/powerpoint/2010/main" val="2264923816"/>
                  </p:ext>
                </p:extLst>
              </p:nvPr>
            </p:nvGraphicFramePr>
            <p:xfrm>
              <a:off x="4438067" y="2877663"/>
              <a:ext cx="3323359" cy="3323359"/>
            </p:xfrm>
            <a:graphic>
              <a:graphicData uri="http://schemas.microsoft.com/office/powerpoint/2016/sectionzoom">
                <psez:sectionZm>
                  <psez:sectionZmObj sectionId="{2C9900E6-2564-4BFE-8B8D-DD37983EB98E}">
                    <psez:zmPr id="{9722ED34-1344-4FFB-A765-C0C32D21E5AF}" imageType="cover" transitionDur="1000" showBg="0">
                      <p166:blipFill xmlns:p166="http://schemas.microsoft.com/office/powerpoint/2016/6/main">
                        <a:blip r:embed="rId9">
                          <a:extLst>
                            <a:ext uri="{28A0092B-C50C-407E-A947-70E740481C1C}">
                              <a14:useLocalDpi xmlns:a14="http://schemas.microsoft.com/office/drawing/2010/main" val="0"/>
                            </a:ext>
                          </a:extLst>
                        </a:blip>
                        <a:stretch>
                          <a:fillRect/>
                        </a:stretch>
                      </p166:blipFill>
                      <p166:spPr xmlns:p166="http://schemas.microsoft.com/office/powerpoint/2016/6/main">
                        <a:xfrm>
                          <a:off x="0" y="0"/>
                          <a:ext cx="3323359" cy="3323359"/>
                        </a:xfrm>
                        <a:prstGeom prst="rect">
                          <a:avLst/>
                        </a:prstGeom>
                      </p166:spPr>
                    </psez:zmPr>
                  </psez:sectionZmObj>
                </psez:sectionZm>
              </a:graphicData>
            </a:graphic>
          </p:graphicFrame>
        </mc:Choice>
        <mc:Fallback xmlns="">
          <p:pic>
            <p:nvPicPr>
              <p:cNvPr id="13" name="Section Zoom 12">
                <a:hlinkClick r:id="rId10" action="ppaction://hlinksldjump"/>
                <a:extLst>
                  <a:ext uri="{FF2B5EF4-FFF2-40B4-BE49-F238E27FC236}">
                    <a16:creationId xmlns:a16="http://schemas.microsoft.com/office/drawing/2014/main" id="{047F26E5-79F0-47AE-86EA-757953A14CA8}"/>
                  </a:ext>
                </a:extLst>
              </p:cNvPr>
              <p:cNvPicPr>
                <a:picLocks noGrp="1" noRot="1" noChangeAspect="1" noMove="1" noResize="1" noEditPoints="1" noAdjustHandles="1" noChangeArrowheads="1" noChangeShapeType="1"/>
              </p:cNvPicPr>
              <p:nvPr/>
            </p:nvPicPr>
            <p:blipFill>
              <a:blip r:embed="rId11">
                <a:extLst>
                  <a:ext uri="{28A0092B-C50C-407E-A947-70E740481C1C}">
                    <a14:useLocalDpi xmlns:a14="http://schemas.microsoft.com/office/drawing/2010/main" val="0"/>
                  </a:ext>
                </a:extLst>
              </a:blip>
              <a:stretch>
                <a:fillRect/>
              </a:stretch>
            </p:blipFill>
            <p:spPr>
              <a:xfrm>
                <a:off x="4438067" y="2877663"/>
                <a:ext cx="3323359" cy="3323359"/>
              </a:xfrm>
              <a:prstGeom prst="rect">
                <a:avLst/>
              </a:prstGeom>
            </p:spPr>
          </p:pic>
        </mc:Fallback>
      </mc:AlternateContent>
      <mc:AlternateContent xmlns:mc="http://schemas.openxmlformats.org/markup-compatibility/2006">
        <mc:Choice xmlns:psez="http://schemas.microsoft.com/office/powerpoint/2016/sectionzoom" Requires="psez">
          <p:graphicFrame>
            <p:nvGraphicFramePr>
              <p:cNvPr id="15" name="Section Zoom 14">
                <a:extLst>
                  <a:ext uri="{FF2B5EF4-FFF2-40B4-BE49-F238E27FC236}">
                    <a16:creationId xmlns:a16="http://schemas.microsoft.com/office/drawing/2014/main" id="{A042CBD4-4F8B-4F89-B714-3E752A0981AF}"/>
                  </a:ext>
                </a:extLst>
              </p:cNvPr>
              <p:cNvGraphicFramePr>
                <a:graphicFrameLocks noChangeAspect="1"/>
              </p:cNvGraphicFramePr>
              <p:nvPr>
                <p:extLst>
                  <p:ext uri="{D42A27DB-BD31-4B8C-83A1-F6EECF244321}">
                    <p14:modId xmlns:p14="http://schemas.microsoft.com/office/powerpoint/2010/main" val="3089429133"/>
                  </p:ext>
                </p:extLst>
              </p:nvPr>
            </p:nvGraphicFramePr>
            <p:xfrm>
              <a:off x="7533057" y="1215015"/>
              <a:ext cx="2525343" cy="2527933"/>
            </p:xfrm>
            <a:graphic>
              <a:graphicData uri="http://schemas.microsoft.com/office/powerpoint/2016/sectionzoom">
                <psez:sectionZm>
                  <psez:sectionZmObj sectionId="{692DB9A8-174A-4DC5-9373-A051947298B8}">
                    <psez:zmPr id="{4E0943B0-47B4-4159-90F0-77658F505AF0}" imageType="cover" transitionDur="1000" showBg="0">
                      <p166:blipFill xmlns:p166="http://schemas.microsoft.com/office/powerpoint/2016/6/main">
                        <a:blip r:embed="rId12">
                          <a:extLst>
                            <a:ext uri="{28A0092B-C50C-407E-A947-70E740481C1C}">
                              <a14:useLocalDpi xmlns:a14="http://schemas.microsoft.com/office/drawing/2010/main" val="0"/>
                            </a:ext>
                          </a:extLst>
                        </a:blip>
                        <a:stretch>
                          <a:fillRect/>
                        </a:stretch>
                      </p166:blipFill>
                      <p166:spPr xmlns:p166="http://schemas.microsoft.com/office/powerpoint/2016/6/main">
                        <a:xfrm>
                          <a:off x="0" y="0"/>
                          <a:ext cx="2525343" cy="2527933"/>
                        </a:xfrm>
                        <a:prstGeom prst="rect">
                          <a:avLst/>
                        </a:prstGeom>
                      </p166:spPr>
                    </psez:zmPr>
                  </psez:sectionZmObj>
                </psez:sectionZm>
              </a:graphicData>
            </a:graphic>
          </p:graphicFrame>
        </mc:Choice>
        <mc:Fallback>
          <p:pic>
            <p:nvPicPr>
              <p:cNvPr id="15" name="Section Zoom 14">
                <a:hlinkClick r:id="rId13" action="ppaction://hlinksldjump"/>
                <a:extLst>
                  <a:ext uri="{FF2B5EF4-FFF2-40B4-BE49-F238E27FC236}">
                    <a16:creationId xmlns:a16="http://schemas.microsoft.com/office/drawing/2014/main" id="{A042CBD4-4F8B-4F89-B714-3E752A0981AF}"/>
                  </a:ext>
                </a:extLst>
              </p:cNvPr>
              <p:cNvPicPr>
                <a:picLocks noGrp="1" noRot="1" noChangeAspect="1" noMove="1" noResize="1" noEditPoints="1" noAdjustHandles="1" noChangeArrowheads="1" noChangeShapeType="1"/>
              </p:cNvPicPr>
              <p:nvPr/>
            </p:nvPicPr>
            <p:blipFill>
              <a:blip r:embed="rId12">
                <a:extLst>
                  <a:ext uri="{28A0092B-C50C-407E-A947-70E740481C1C}">
                    <a14:useLocalDpi xmlns:a14="http://schemas.microsoft.com/office/drawing/2010/main" val="0"/>
                  </a:ext>
                </a:extLst>
              </a:blip>
              <a:stretch>
                <a:fillRect/>
              </a:stretch>
            </p:blipFill>
            <p:spPr>
              <a:xfrm>
                <a:off x="7533057" y="1215015"/>
                <a:ext cx="2525343" cy="2527933"/>
              </a:xfrm>
              <a:prstGeom prst="rect">
                <a:avLst/>
              </a:prstGeom>
            </p:spPr>
          </p:pic>
        </mc:Fallback>
      </mc:AlternateContent>
    </p:spTree>
    <p:extLst>
      <p:ext uri="{BB962C8B-B14F-4D97-AF65-F5344CB8AC3E}">
        <p14:creationId xmlns:p14="http://schemas.microsoft.com/office/powerpoint/2010/main" val="4251851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7" y="1116775"/>
            <a:ext cx="6839673" cy="36667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What?</a:t>
            </a:r>
            <a:r>
              <a:rPr kumimoji="0" lang="en-US" sz="4400" b="1"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	</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marL="0" marR="0" lvl="0" indent="0" algn="l" defTabSz="914400" rtl="0" eaLnBrk="1" fontAlgn="auto" latinLnBrk="0" hangingPunct="1">
              <a:lnSpc>
                <a:spcPct val="90000"/>
              </a:lnSpc>
              <a:spcBef>
                <a:spcPct val="0"/>
              </a:spcBef>
              <a:spcAft>
                <a:spcPts val="0"/>
              </a:spcAft>
              <a:buClrTx/>
              <a:buSzTx/>
              <a:buFontTx/>
              <a:buNone/>
              <a:tabLst/>
              <a:defRPr/>
            </a:pPr>
            <a:r>
              <a:rPr lang="en-US" sz="2400" dirty="0">
                <a:solidFill>
                  <a:prstClr val="white"/>
                </a:solidFill>
                <a:latin typeface="Bahnschrift Light" panose="020B0502040204020203" pitchFamily="34" charset="0"/>
              </a:rPr>
              <a:t>The project aimed at building interactive charts showing relationship between Development Type, Programming Languages used, Compensation of respondents converted to USD and the Job satisfaction. </a:t>
            </a:r>
            <a:endParaRPr kumimoji="0" lang="en-US" sz="2400" b="0"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p:txBody>
      </p:sp>
    </p:spTree>
    <p:extLst>
      <p:ext uri="{BB962C8B-B14F-4D97-AF65-F5344CB8AC3E}">
        <p14:creationId xmlns:p14="http://schemas.microsoft.com/office/powerpoint/2010/main" val="593335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7" y="1116775"/>
            <a:ext cx="5620883" cy="414477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Results?</a:t>
            </a:r>
            <a:r>
              <a:rPr kumimoji="0" lang="en-US" sz="4400" b="1"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	</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lvl="0"/>
            <a:r>
              <a:rPr lang="en-US" sz="2400" dirty="0">
                <a:solidFill>
                  <a:prstClr val="white"/>
                </a:solidFill>
                <a:latin typeface="Bahnschrift Light" panose="020B0502040204020203" pitchFamily="34" charset="0"/>
              </a:rPr>
              <a:t>The resulted tool is visually pleasant and easy to use. By just clicking on the specific parts of the charts the user can get idea on which languages are most popular to a specific domain and most common compensations. All this can be filtered by selected country which is available to user as drop-down menu.</a:t>
            </a:r>
            <a:endParaRPr kumimoji="0" lang="en-US" sz="2400" b="0"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p:txBody>
      </p:sp>
      <p:pic>
        <p:nvPicPr>
          <p:cNvPr id="2" name="dc.js - Dimensional Charting Javascript Library - Google Chrome 2020-04-26 18-28-26">
            <a:hlinkClick r:id="" action="ppaction://media"/>
            <a:extLst>
              <a:ext uri="{FF2B5EF4-FFF2-40B4-BE49-F238E27FC236}">
                <a16:creationId xmlns:a16="http://schemas.microsoft.com/office/drawing/2014/main" id="{B570F8A5-922E-4661-9749-CCB7D5BC591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41" t="14179" r="1322" b="4657"/>
          <a:stretch/>
        </p:blipFill>
        <p:spPr>
          <a:xfrm>
            <a:off x="5831174" y="1896256"/>
            <a:ext cx="6168452" cy="2773180"/>
          </a:xfrm>
          <a:prstGeom prst="rect">
            <a:avLst/>
          </a:prstGeom>
        </p:spPr>
      </p:pic>
    </p:spTree>
    <p:extLst>
      <p:ext uri="{BB962C8B-B14F-4D97-AF65-F5344CB8AC3E}">
        <p14:creationId xmlns:p14="http://schemas.microsoft.com/office/powerpoint/2010/main" val="3580221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4B8F9F8B-DCFE-494E-A0F2-151FA438AF2A}"/>
              </a:ext>
            </a:extLst>
          </p:cNvPr>
          <p:cNvSpPr/>
          <p:nvPr/>
        </p:nvSpPr>
        <p:spPr>
          <a:xfrm>
            <a:off x="3150621"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pic>
        <p:nvPicPr>
          <p:cNvPr id="7" name="Graphic 6" descr="Folder Search">
            <a:extLst>
              <a:ext uri="{FF2B5EF4-FFF2-40B4-BE49-F238E27FC236}">
                <a16:creationId xmlns:a16="http://schemas.microsoft.com/office/drawing/2014/main" id="{1A7C6979-7CBB-44F6-B8F8-57A41931467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30208" y="1534206"/>
            <a:ext cx="2331584" cy="2331584"/>
          </a:xfrm>
          <a:prstGeom prst="rect">
            <a:avLst/>
          </a:prstGeom>
        </p:spPr>
      </p:pic>
      <p:pic>
        <p:nvPicPr>
          <p:cNvPr id="8" name="Picture 7" descr="A close up of a map&#10;&#10;Description automatically generated">
            <a:extLst>
              <a:ext uri="{FF2B5EF4-FFF2-40B4-BE49-F238E27FC236}">
                <a16:creationId xmlns:a16="http://schemas.microsoft.com/office/drawing/2014/main" id="{09CC302F-FB31-4749-8081-CC7A91634471}"/>
              </a:ext>
            </a:extLst>
          </p:cNvPr>
          <p:cNvPicPr>
            <a:picLocks noChangeAspect="1"/>
          </p:cNvPicPr>
          <p:nvPr/>
        </p:nvPicPr>
        <p:blipFill rotWithShape="1">
          <a:blip r:embed="rId4">
            <a:extLst>
              <a:ext uri="{28A0092B-C50C-407E-A947-70E740481C1C}">
                <a14:useLocalDpi xmlns:a14="http://schemas.microsoft.com/office/drawing/2010/main" val="0"/>
              </a:ext>
            </a:extLst>
          </a:blip>
          <a:srcRect l="6265" t="13179" r="15009"/>
          <a:stretch/>
        </p:blipFill>
        <p:spPr>
          <a:xfrm>
            <a:off x="-3102429" y="2314576"/>
            <a:ext cx="3020786" cy="2359478"/>
          </a:xfrm>
          <a:prstGeom prst="rect">
            <a:avLst/>
          </a:prstGeom>
          <a:ln>
            <a:solidFill>
              <a:schemeClr val="bg1"/>
            </a:solidFill>
          </a:ln>
        </p:spPr>
      </p:pic>
      <p:sp>
        <p:nvSpPr>
          <p:cNvPr id="10" name="TextBox 9">
            <a:extLst>
              <a:ext uri="{FF2B5EF4-FFF2-40B4-BE49-F238E27FC236}">
                <a16:creationId xmlns:a16="http://schemas.microsoft.com/office/drawing/2014/main" id="{E6F45254-8297-408B-AAA6-5F704A916A89}"/>
              </a:ext>
            </a:extLst>
          </p:cNvPr>
          <p:cNvSpPr txBox="1"/>
          <p:nvPr/>
        </p:nvSpPr>
        <p:spPr>
          <a:xfrm>
            <a:off x="3941564" y="3865790"/>
            <a:ext cx="1527232" cy="738664"/>
          </a:xfrm>
          <a:prstGeom prst="rect">
            <a:avLst/>
          </a:prstGeom>
          <a:noFill/>
        </p:spPr>
        <p:txBody>
          <a:bodyPr wrap="square" rtlCol="0">
            <a:spAutoFit/>
          </a:bodyPr>
          <a:lstStyle/>
          <a:p>
            <a:r>
              <a:rPr lang="en-US" sz="4200" dirty="0">
                <a:solidFill>
                  <a:schemeClr val="bg1"/>
                </a:solidFill>
                <a:latin typeface="Bahnschrift Light" panose="020B0502040204020203" pitchFamily="34" charset="0"/>
              </a:rPr>
              <a:t>Data</a:t>
            </a:r>
          </a:p>
        </p:txBody>
      </p:sp>
      <p:sp>
        <p:nvSpPr>
          <p:cNvPr id="11" name="TextBox 10">
            <a:extLst>
              <a:ext uri="{FF2B5EF4-FFF2-40B4-BE49-F238E27FC236}">
                <a16:creationId xmlns:a16="http://schemas.microsoft.com/office/drawing/2014/main" id="{B43A0CD6-98DD-44E9-9DD9-2650F1AA2BBF}"/>
              </a:ext>
            </a:extLst>
          </p:cNvPr>
          <p:cNvSpPr txBox="1"/>
          <p:nvPr/>
        </p:nvSpPr>
        <p:spPr>
          <a:xfrm>
            <a:off x="5338762" y="3865790"/>
            <a:ext cx="3061607" cy="738664"/>
          </a:xfrm>
          <a:prstGeom prst="rect">
            <a:avLst/>
          </a:prstGeom>
          <a:noFill/>
        </p:spPr>
        <p:txBody>
          <a:bodyPr wrap="square" rtlCol="0">
            <a:spAutoFit/>
          </a:bodyPr>
          <a:lstStyle/>
          <a:p>
            <a:pPr algn="ctr"/>
            <a:r>
              <a:rPr lang="en-US" sz="4200" dirty="0">
                <a:solidFill>
                  <a:schemeClr val="bg1"/>
                </a:solidFill>
                <a:latin typeface="Bahnschrift Light" panose="020B0502040204020203" pitchFamily="34" charset="0"/>
              </a:rPr>
              <a:t>Preparation</a:t>
            </a:r>
          </a:p>
        </p:txBody>
      </p:sp>
      <p:sp>
        <p:nvSpPr>
          <p:cNvPr id="12" name="TextBox 11">
            <a:extLst>
              <a:ext uri="{FF2B5EF4-FFF2-40B4-BE49-F238E27FC236}">
                <a16:creationId xmlns:a16="http://schemas.microsoft.com/office/drawing/2014/main" id="{48EBD9BE-4AF0-4E3D-B73B-207459007C0D}"/>
              </a:ext>
            </a:extLst>
          </p:cNvPr>
          <p:cNvSpPr txBox="1"/>
          <p:nvPr/>
        </p:nvSpPr>
        <p:spPr>
          <a:xfrm>
            <a:off x="6468480" y="6858000"/>
            <a:ext cx="2336963" cy="1200329"/>
          </a:xfrm>
          <a:prstGeom prst="rect">
            <a:avLst/>
          </a:prstGeom>
          <a:noFill/>
        </p:spPr>
        <p:txBody>
          <a:bodyPr wrap="square" rtlCol="0">
            <a:spAutoFit/>
          </a:bodyPr>
          <a:lstStyle/>
          <a:p>
            <a:r>
              <a:rPr lang="en-US" dirty="0">
                <a:solidFill>
                  <a:schemeClr val="bg1"/>
                </a:solidFill>
                <a:latin typeface="Bahnschrift Light" panose="020B0502040204020203" pitchFamily="34" charset="0"/>
              </a:rPr>
              <a:t>Developer Survey is collected from over 80K respondents throughout 2019</a:t>
            </a:r>
          </a:p>
        </p:txBody>
      </p:sp>
      <mc:AlternateContent xmlns:mc="http://schemas.openxmlformats.org/markup-compatibility/2006" xmlns:psez="http://schemas.microsoft.com/office/powerpoint/2016/sectionzoom">
        <mc:Choice Requires="psez">
          <p:graphicFrame>
            <p:nvGraphicFramePr>
              <p:cNvPr id="14" name="Section Zoom 13">
                <a:extLst>
                  <a:ext uri="{FF2B5EF4-FFF2-40B4-BE49-F238E27FC236}">
                    <a16:creationId xmlns:a16="http://schemas.microsoft.com/office/drawing/2014/main" id="{12208AF0-7833-4A7E-AC54-5414D7FB3DE0}"/>
                  </a:ext>
                </a:extLst>
              </p:cNvPr>
              <p:cNvGraphicFramePr>
                <a:graphicFrameLocks noChangeAspect="1"/>
              </p:cNvGraphicFramePr>
              <p:nvPr>
                <p:extLst>
                  <p:ext uri="{D42A27DB-BD31-4B8C-83A1-F6EECF244321}">
                    <p14:modId xmlns:p14="http://schemas.microsoft.com/office/powerpoint/2010/main" val="2023279355"/>
                  </p:ext>
                </p:extLst>
              </p:nvPr>
            </p:nvGraphicFramePr>
            <p:xfrm>
              <a:off x="12596980" y="1219098"/>
              <a:ext cx="3895033" cy="2190956"/>
            </p:xfrm>
            <a:graphic>
              <a:graphicData uri="http://schemas.microsoft.com/office/powerpoint/2016/sectionzoom">
                <psez:sectionZm>
                  <psez:sectionZmObj sectionId="{11569D0F-B036-4A10-94CC-7020D5F15590}">
                    <psez:zmPr id="{1B6AF51A-16F1-40E6-9A80-A73C8957759B}" transitionDur="1000" showBg="0">
                      <p166:blipFill xmlns:p166="http://schemas.microsoft.com/office/powerpoint/2016/6/main">
                        <a:blip r:embed="rId5"/>
                        <a:stretch>
                          <a:fillRect/>
                        </a:stretch>
                      </p166:blipFill>
                      <p166:spPr xmlns:p166="http://schemas.microsoft.com/office/powerpoint/2016/6/main">
                        <a:xfrm>
                          <a:off x="0" y="0"/>
                          <a:ext cx="3895033" cy="2190956"/>
                        </a:xfrm>
                        <a:prstGeom prst="rect">
                          <a:avLst/>
                        </a:prstGeom>
                      </p166:spPr>
                    </psez:zmPr>
                  </psez:sectionZmObj>
                </psez:sectionZm>
              </a:graphicData>
            </a:graphic>
          </p:graphicFrame>
        </mc:Choice>
        <mc:Fallback xmlns="">
          <p:pic>
            <p:nvPicPr>
              <p:cNvPr id="14" name="Section Zoom 13">
                <a:hlinkClick r:id="rId6" action="ppaction://hlinksldjump"/>
                <a:extLst>
                  <a:ext uri="{FF2B5EF4-FFF2-40B4-BE49-F238E27FC236}">
                    <a16:creationId xmlns:a16="http://schemas.microsoft.com/office/drawing/2014/main" id="{12208AF0-7833-4A7E-AC54-5414D7FB3DE0}"/>
                  </a:ext>
                </a:extLst>
              </p:cNvPr>
              <p:cNvPicPr>
                <a:picLocks noGrp="1" noRot="1" noChangeAspect="1" noMove="1" noResize="1" noEditPoints="1" noAdjustHandles="1" noChangeArrowheads="1" noChangeShapeType="1"/>
              </p:cNvPicPr>
              <p:nvPr/>
            </p:nvPicPr>
            <p:blipFill>
              <a:blip r:embed="rId7"/>
              <a:stretch>
                <a:fillRect/>
              </a:stretch>
            </p:blipFill>
            <p:spPr>
              <a:xfrm>
                <a:off x="12596980" y="1219098"/>
                <a:ext cx="3895033" cy="2190956"/>
              </a:xfrm>
              <a:prstGeom prst="rect">
                <a:avLst/>
              </a:prstGeom>
            </p:spPr>
          </p:pic>
        </mc:Fallback>
      </mc:AlternateContent>
    </p:spTree>
    <p:extLst>
      <p:ext uri="{BB962C8B-B14F-4D97-AF65-F5344CB8AC3E}">
        <p14:creationId xmlns:p14="http://schemas.microsoft.com/office/powerpoint/2010/main" val="2300557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E246E7EA-A2D5-4D7A-8F03-C712B7BC68CC}"/>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pic>
        <p:nvPicPr>
          <p:cNvPr id="7" name="Graphic 6" descr="Folder Search">
            <a:extLst>
              <a:ext uri="{FF2B5EF4-FFF2-40B4-BE49-F238E27FC236}">
                <a16:creationId xmlns:a16="http://schemas.microsoft.com/office/drawing/2014/main" id="{1A7C6979-7CBB-44F6-B8F8-57A41931467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96841" y="1133492"/>
            <a:ext cx="1702255" cy="1702255"/>
          </a:xfrm>
          <a:prstGeom prst="rect">
            <a:avLst/>
          </a:prstGeom>
        </p:spPr>
      </p:pic>
      <p:pic>
        <p:nvPicPr>
          <p:cNvPr id="3" name="Picture 2" descr="A close up of a map&#10;&#10;Description automatically generated">
            <a:extLst>
              <a:ext uri="{FF2B5EF4-FFF2-40B4-BE49-F238E27FC236}">
                <a16:creationId xmlns:a16="http://schemas.microsoft.com/office/drawing/2014/main" id="{F54AFEBF-4AE6-472F-9A53-E3C3EA79D1BF}"/>
              </a:ext>
            </a:extLst>
          </p:cNvPr>
          <p:cNvPicPr>
            <a:picLocks noChangeAspect="1"/>
          </p:cNvPicPr>
          <p:nvPr/>
        </p:nvPicPr>
        <p:blipFill rotWithShape="1">
          <a:blip r:embed="rId4">
            <a:extLst>
              <a:ext uri="{28A0092B-C50C-407E-A947-70E740481C1C}">
                <a14:useLocalDpi xmlns:a14="http://schemas.microsoft.com/office/drawing/2010/main" val="0"/>
              </a:ext>
            </a:extLst>
          </a:blip>
          <a:srcRect l="6265" t="13179" r="15009"/>
          <a:stretch/>
        </p:blipFill>
        <p:spPr>
          <a:xfrm>
            <a:off x="3413212" y="2305879"/>
            <a:ext cx="3020786" cy="2359478"/>
          </a:xfrm>
          <a:prstGeom prst="rect">
            <a:avLst/>
          </a:prstGeom>
          <a:ln>
            <a:solidFill>
              <a:schemeClr val="bg1"/>
            </a:solidFill>
          </a:ln>
        </p:spPr>
      </p:pic>
      <p:sp>
        <p:nvSpPr>
          <p:cNvPr id="10" name="TextBox 9">
            <a:extLst>
              <a:ext uri="{FF2B5EF4-FFF2-40B4-BE49-F238E27FC236}">
                <a16:creationId xmlns:a16="http://schemas.microsoft.com/office/drawing/2014/main" id="{F64666CB-7EB6-4481-9D22-9A3D24E8FE91}"/>
              </a:ext>
            </a:extLst>
          </p:cNvPr>
          <p:cNvSpPr txBox="1"/>
          <p:nvPr/>
        </p:nvSpPr>
        <p:spPr>
          <a:xfrm>
            <a:off x="6488538" y="3901963"/>
            <a:ext cx="2336963" cy="1200329"/>
          </a:xfrm>
          <a:prstGeom prst="rect">
            <a:avLst/>
          </a:prstGeom>
          <a:noFill/>
        </p:spPr>
        <p:txBody>
          <a:bodyPr wrap="square" rtlCol="0">
            <a:spAutoFit/>
          </a:bodyPr>
          <a:lstStyle/>
          <a:p>
            <a:r>
              <a:rPr lang="en-US" dirty="0">
                <a:solidFill>
                  <a:schemeClr val="bg1"/>
                </a:solidFill>
                <a:latin typeface="Bahnschrift Light" panose="020B0502040204020203" pitchFamily="34" charset="0"/>
              </a:rPr>
              <a:t>Developer Survey is collected from over 80K respondents throughout 2019</a:t>
            </a:r>
          </a:p>
        </p:txBody>
      </p:sp>
      <p:sp>
        <p:nvSpPr>
          <p:cNvPr id="11" name="TextBox 10">
            <a:extLst>
              <a:ext uri="{FF2B5EF4-FFF2-40B4-BE49-F238E27FC236}">
                <a16:creationId xmlns:a16="http://schemas.microsoft.com/office/drawing/2014/main" id="{CA93C803-AA1C-4BF0-BBC7-494E439EED20}"/>
              </a:ext>
            </a:extLst>
          </p:cNvPr>
          <p:cNvSpPr txBox="1"/>
          <p:nvPr/>
        </p:nvSpPr>
        <p:spPr>
          <a:xfrm>
            <a:off x="6488538" y="2674178"/>
            <a:ext cx="1527232" cy="584775"/>
          </a:xfrm>
          <a:prstGeom prst="rect">
            <a:avLst/>
          </a:prstGeom>
          <a:noFill/>
        </p:spPr>
        <p:txBody>
          <a:bodyPr wrap="square" rtlCol="0">
            <a:spAutoFit/>
          </a:bodyPr>
          <a:lstStyle/>
          <a:p>
            <a:r>
              <a:rPr lang="en-US" sz="3200" dirty="0">
                <a:solidFill>
                  <a:schemeClr val="bg1"/>
                </a:solidFill>
                <a:latin typeface="Bahnschrift Light" panose="020B0502040204020203" pitchFamily="34" charset="0"/>
              </a:rPr>
              <a:t>Data</a:t>
            </a:r>
          </a:p>
        </p:txBody>
      </p:sp>
      <p:sp>
        <p:nvSpPr>
          <p:cNvPr id="12" name="TextBox 11">
            <a:extLst>
              <a:ext uri="{FF2B5EF4-FFF2-40B4-BE49-F238E27FC236}">
                <a16:creationId xmlns:a16="http://schemas.microsoft.com/office/drawing/2014/main" id="{E237CEE0-E2D0-44A6-B14F-254BEFD9AC10}"/>
              </a:ext>
            </a:extLst>
          </p:cNvPr>
          <p:cNvSpPr txBox="1"/>
          <p:nvPr/>
        </p:nvSpPr>
        <p:spPr>
          <a:xfrm>
            <a:off x="6479846" y="3258953"/>
            <a:ext cx="2494421" cy="584775"/>
          </a:xfrm>
          <a:prstGeom prst="rect">
            <a:avLst/>
          </a:prstGeom>
          <a:noFill/>
        </p:spPr>
        <p:txBody>
          <a:bodyPr wrap="square" rtlCol="0">
            <a:spAutoFit/>
          </a:bodyPr>
          <a:lstStyle/>
          <a:p>
            <a:r>
              <a:rPr lang="en-US" sz="3200" dirty="0">
                <a:solidFill>
                  <a:schemeClr val="bg1"/>
                </a:solidFill>
                <a:latin typeface="Bahnschrift Light" panose="020B0502040204020203" pitchFamily="34" charset="0"/>
              </a:rPr>
              <a:t>Preparation</a:t>
            </a:r>
          </a:p>
        </p:txBody>
      </p:sp>
    </p:spTree>
    <p:extLst>
      <p:ext uri="{BB962C8B-B14F-4D97-AF65-F5344CB8AC3E}">
        <p14:creationId xmlns:p14="http://schemas.microsoft.com/office/powerpoint/2010/main" val="3533421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A2500A15-87C2-42F7-A3CA-88A622D9874A}"/>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10" name="TextBox 9">
            <a:extLst>
              <a:ext uri="{FF2B5EF4-FFF2-40B4-BE49-F238E27FC236}">
                <a16:creationId xmlns:a16="http://schemas.microsoft.com/office/drawing/2014/main" id="{E6F45254-8297-408B-AAA6-5F704A916A89}"/>
              </a:ext>
            </a:extLst>
          </p:cNvPr>
          <p:cNvSpPr txBox="1"/>
          <p:nvPr/>
        </p:nvSpPr>
        <p:spPr>
          <a:xfrm>
            <a:off x="4328835" y="3685118"/>
            <a:ext cx="1527232" cy="73866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Data</a:t>
            </a:r>
          </a:p>
        </p:txBody>
      </p:sp>
      <p:sp>
        <p:nvSpPr>
          <p:cNvPr id="11" name="TextBox 10">
            <a:extLst>
              <a:ext uri="{FF2B5EF4-FFF2-40B4-BE49-F238E27FC236}">
                <a16:creationId xmlns:a16="http://schemas.microsoft.com/office/drawing/2014/main" id="{B43A0CD6-98DD-44E9-9DD9-2650F1AA2BBF}"/>
              </a:ext>
            </a:extLst>
          </p:cNvPr>
          <p:cNvSpPr txBox="1"/>
          <p:nvPr/>
        </p:nvSpPr>
        <p:spPr>
          <a:xfrm>
            <a:off x="5736531" y="3685118"/>
            <a:ext cx="2331585" cy="73866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Cleaning</a:t>
            </a:r>
          </a:p>
        </p:txBody>
      </p:sp>
      <p:sp>
        <p:nvSpPr>
          <p:cNvPr id="9" name="TextBox 8">
            <a:extLst>
              <a:ext uri="{FF2B5EF4-FFF2-40B4-BE49-F238E27FC236}">
                <a16:creationId xmlns:a16="http://schemas.microsoft.com/office/drawing/2014/main" id="{23D1FD1E-C023-4D45-9C58-21BA48831A47}"/>
              </a:ext>
            </a:extLst>
          </p:cNvPr>
          <p:cNvSpPr txBox="1"/>
          <p:nvPr/>
        </p:nvSpPr>
        <p:spPr>
          <a:xfrm>
            <a:off x="4617656" y="4355356"/>
            <a:ext cx="3061607" cy="138499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&amp;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MongoDB</a:t>
            </a:r>
          </a:p>
        </p:txBody>
      </p:sp>
      <p:pic>
        <p:nvPicPr>
          <p:cNvPr id="3" name="Graphic 2" descr="Database">
            <a:extLst>
              <a:ext uri="{FF2B5EF4-FFF2-40B4-BE49-F238E27FC236}">
                <a16:creationId xmlns:a16="http://schemas.microsoft.com/office/drawing/2014/main" id="{A5165B82-7690-4B45-B572-8C9DBD7EC9F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17688" y="1060839"/>
            <a:ext cx="2756624" cy="2756624"/>
          </a:xfrm>
          <a:prstGeom prst="rect">
            <a:avLst/>
          </a:prstGeom>
        </p:spPr>
      </p:pic>
      <p:pic>
        <p:nvPicPr>
          <p:cNvPr id="14" name="Picture 13" descr="A screenshot of a social media post&#10;&#10;Description automatically generated">
            <a:extLst>
              <a:ext uri="{FF2B5EF4-FFF2-40B4-BE49-F238E27FC236}">
                <a16:creationId xmlns:a16="http://schemas.microsoft.com/office/drawing/2014/main" id="{76C797E1-A962-4A87-82C4-DA55CBB995C1}"/>
              </a:ext>
            </a:extLst>
          </p:cNvPr>
          <p:cNvPicPr>
            <a:picLocks noChangeAspect="1"/>
          </p:cNvPicPr>
          <p:nvPr/>
        </p:nvPicPr>
        <p:blipFill rotWithShape="1">
          <a:blip r:embed="rId4">
            <a:extLst>
              <a:ext uri="{28A0092B-C50C-407E-A947-70E740481C1C}">
                <a14:useLocalDpi xmlns:a14="http://schemas.microsoft.com/office/drawing/2010/main" val="0"/>
              </a:ext>
            </a:extLst>
          </a:blip>
          <a:srcRect l="14440" t="4409"/>
          <a:stretch/>
        </p:blipFill>
        <p:spPr>
          <a:xfrm>
            <a:off x="-4582727" y="1649066"/>
            <a:ext cx="4299840" cy="2774716"/>
          </a:xfrm>
          <a:prstGeom prst="rect">
            <a:avLst/>
          </a:prstGeom>
          <a:ln>
            <a:solidFill>
              <a:schemeClr val="bg1"/>
            </a:solidFill>
          </a:ln>
        </p:spPr>
      </p:pic>
    </p:spTree>
    <p:extLst>
      <p:ext uri="{BB962C8B-B14F-4D97-AF65-F5344CB8AC3E}">
        <p14:creationId xmlns:p14="http://schemas.microsoft.com/office/powerpoint/2010/main" val="36308427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1E05A7F8-682B-4065-8D31-60604AC9B5E1}"/>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10" name="TextBox 9">
            <a:extLst>
              <a:ext uri="{FF2B5EF4-FFF2-40B4-BE49-F238E27FC236}">
                <a16:creationId xmlns:a16="http://schemas.microsoft.com/office/drawing/2014/main" id="{E6F45254-8297-408B-AAA6-5F704A916A89}"/>
              </a:ext>
            </a:extLst>
          </p:cNvPr>
          <p:cNvSpPr txBox="1"/>
          <p:nvPr/>
        </p:nvSpPr>
        <p:spPr>
          <a:xfrm>
            <a:off x="6302125" y="2757950"/>
            <a:ext cx="1527232"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Data</a:t>
            </a:r>
          </a:p>
        </p:txBody>
      </p:sp>
      <p:sp>
        <p:nvSpPr>
          <p:cNvPr id="11" name="TextBox 10">
            <a:extLst>
              <a:ext uri="{FF2B5EF4-FFF2-40B4-BE49-F238E27FC236}">
                <a16:creationId xmlns:a16="http://schemas.microsoft.com/office/drawing/2014/main" id="{B43A0CD6-98DD-44E9-9DD9-2650F1AA2BBF}"/>
              </a:ext>
            </a:extLst>
          </p:cNvPr>
          <p:cNvSpPr txBox="1"/>
          <p:nvPr/>
        </p:nvSpPr>
        <p:spPr>
          <a:xfrm>
            <a:off x="7201309" y="2757949"/>
            <a:ext cx="2331585"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Cleaning</a:t>
            </a:r>
          </a:p>
        </p:txBody>
      </p:sp>
      <p:sp>
        <p:nvSpPr>
          <p:cNvPr id="9" name="TextBox 8">
            <a:extLst>
              <a:ext uri="{FF2B5EF4-FFF2-40B4-BE49-F238E27FC236}">
                <a16:creationId xmlns:a16="http://schemas.microsoft.com/office/drawing/2014/main" id="{23D1FD1E-C023-4D45-9C58-21BA48831A47}"/>
              </a:ext>
            </a:extLst>
          </p:cNvPr>
          <p:cNvSpPr txBox="1"/>
          <p:nvPr/>
        </p:nvSpPr>
        <p:spPr>
          <a:xfrm>
            <a:off x="6302125" y="3315055"/>
            <a:ext cx="2064977" cy="1077218"/>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&amp;</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MongoDB</a:t>
            </a:r>
          </a:p>
        </p:txBody>
      </p:sp>
      <p:pic>
        <p:nvPicPr>
          <p:cNvPr id="3" name="Graphic 2" descr="Database">
            <a:extLst>
              <a:ext uri="{FF2B5EF4-FFF2-40B4-BE49-F238E27FC236}">
                <a16:creationId xmlns:a16="http://schemas.microsoft.com/office/drawing/2014/main" id="{A5165B82-7690-4B45-B572-8C9DBD7EC9F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48301" y="1092000"/>
            <a:ext cx="1829289" cy="1614676"/>
          </a:xfrm>
          <a:prstGeom prst="rect">
            <a:avLst/>
          </a:prstGeom>
        </p:spPr>
      </p:pic>
      <p:pic>
        <p:nvPicPr>
          <p:cNvPr id="5" name="Picture 4" descr="A screenshot of a social media post&#10;&#10;Description automatically generated">
            <a:extLst>
              <a:ext uri="{FF2B5EF4-FFF2-40B4-BE49-F238E27FC236}">
                <a16:creationId xmlns:a16="http://schemas.microsoft.com/office/drawing/2014/main" id="{76D8F586-E24E-464D-B1BA-A32C80A22A91}"/>
              </a:ext>
            </a:extLst>
          </p:cNvPr>
          <p:cNvPicPr>
            <a:picLocks noChangeAspect="1"/>
          </p:cNvPicPr>
          <p:nvPr/>
        </p:nvPicPr>
        <p:blipFill rotWithShape="1">
          <a:blip r:embed="rId4">
            <a:extLst>
              <a:ext uri="{28A0092B-C50C-407E-A947-70E740481C1C}">
                <a14:useLocalDpi xmlns:a14="http://schemas.microsoft.com/office/drawing/2010/main" val="0"/>
              </a:ext>
            </a:extLst>
          </a:blip>
          <a:srcRect l="14440" t="4409"/>
          <a:stretch/>
        </p:blipFill>
        <p:spPr>
          <a:xfrm>
            <a:off x="1804792" y="1496666"/>
            <a:ext cx="4299840" cy="2774716"/>
          </a:xfrm>
          <a:prstGeom prst="rect">
            <a:avLst/>
          </a:prstGeom>
          <a:ln>
            <a:solidFill>
              <a:schemeClr val="bg1"/>
            </a:solidFill>
          </a:ln>
        </p:spPr>
      </p:pic>
      <p:sp>
        <p:nvSpPr>
          <p:cNvPr id="6" name="TextBox 5">
            <a:extLst>
              <a:ext uri="{FF2B5EF4-FFF2-40B4-BE49-F238E27FC236}">
                <a16:creationId xmlns:a16="http://schemas.microsoft.com/office/drawing/2014/main" id="{A02503BA-0E7F-4EF6-9BCA-879FFC307AFB}"/>
              </a:ext>
            </a:extLst>
          </p:cNvPr>
          <p:cNvSpPr txBox="1"/>
          <p:nvPr/>
        </p:nvSpPr>
        <p:spPr>
          <a:xfrm>
            <a:off x="4597945" y="4631069"/>
            <a:ext cx="3408359" cy="1200329"/>
          </a:xfrm>
          <a:prstGeom prst="rect">
            <a:avLst/>
          </a:prstGeom>
          <a:noFill/>
        </p:spPr>
        <p:txBody>
          <a:bodyPr wrap="square" rtlCol="0">
            <a:spAutoFit/>
          </a:bodyPr>
          <a:lstStyle/>
          <a:p>
            <a:r>
              <a:rPr lang="en-US" dirty="0">
                <a:solidFill>
                  <a:schemeClr val="bg1"/>
                </a:solidFill>
                <a:latin typeface="Bahnschrift Light" panose="020B0502040204020203" pitchFamily="34" charset="0"/>
              </a:rPr>
              <a:t>The dataset was very clean and had lots of information that can be used for different types of analysis</a:t>
            </a:r>
          </a:p>
        </p:txBody>
      </p:sp>
    </p:spTree>
    <p:extLst>
      <p:ext uri="{BB962C8B-B14F-4D97-AF65-F5344CB8AC3E}">
        <p14:creationId xmlns:p14="http://schemas.microsoft.com/office/powerpoint/2010/main" val="3420969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B4671237-B7EA-42C4-9D34-18A1D5B09DAC}"/>
              </a:ext>
            </a:extLst>
          </p:cNvPr>
          <p:cNvGrpSpPr/>
          <p:nvPr/>
        </p:nvGrpSpPr>
        <p:grpSpPr>
          <a:xfrm>
            <a:off x="867497" y="483621"/>
            <a:ext cx="5890758" cy="5890758"/>
            <a:chOff x="3075120" y="483621"/>
            <a:chExt cx="5890758" cy="5890758"/>
          </a:xfrm>
        </p:grpSpPr>
        <p:sp>
          <p:nvSpPr>
            <p:cNvPr id="13" name="Oval 12">
              <a:extLst>
                <a:ext uri="{FF2B5EF4-FFF2-40B4-BE49-F238E27FC236}">
                  <a16:creationId xmlns:a16="http://schemas.microsoft.com/office/drawing/2014/main" id="{A2500A15-87C2-42F7-A3CA-88A622D9874A}"/>
                </a:ext>
              </a:extLst>
            </p:cNvPr>
            <p:cNvSpPr/>
            <p:nvPr/>
          </p:nvSpPr>
          <p:spPr>
            <a:xfrm>
              <a:off x="3075120"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E6F45254-8297-408B-AAA6-5F704A916A89}"/>
                </a:ext>
              </a:extLst>
            </p:cNvPr>
            <p:cNvSpPr txBox="1"/>
            <p:nvPr/>
          </p:nvSpPr>
          <p:spPr>
            <a:xfrm>
              <a:off x="5093224" y="4998906"/>
              <a:ext cx="2331585"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200" dirty="0">
                  <a:solidFill>
                    <a:prstClr val="white"/>
                  </a:solidFill>
                  <a:latin typeface="Bahnschrift Light" panose="020B0502040204020203" pitchFamily="34" charset="0"/>
                </a:rPr>
                <a:t>CODING</a:t>
              </a:r>
              <a:endPar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endParaRPr>
            </a:p>
          </p:txBody>
        </p:sp>
        <p:pic>
          <p:nvPicPr>
            <p:cNvPr id="20" name="Graphic 19" descr="Programmer">
              <a:extLst>
                <a:ext uri="{FF2B5EF4-FFF2-40B4-BE49-F238E27FC236}">
                  <a16:creationId xmlns:a16="http://schemas.microsoft.com/office/drawing/2014/main" id="{5B4D8C54-3E6E-4991-AD02-A036AF72698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78989" y="1266738"/>
              <a:ext cx="3834023" cy="3834023"/>
            </a:xfrm>
            <a:prstGeom prst="rect">
              <a:avLst/>
            </a:prstGeom>
          </p:spPr>
        </p:pic>
      </p:grpSp>
      <mc:AlternateContent xmlns:mc="http://schemas.openxmlformats.org/markup-compatibility/2006" xmlns:pslz="http://schemas.microsoft.com/office/powerpoint/2016/slidezoom">
        <mc:Choice Requires="pslz">
          <p:graphicFrame>
            <p:nvGraphicFramePr>
              <p:cNvPr id="11" name="Slide Zoom 10">
                <a:extLst>
                  <a:ext uri="{FF2B5EF4-FFF2-40B4-BE49-F238E27FC236}">
                    <a16:creationId xmlns:a16="http://schemas.microsoft.com/office/drawing/2014/main" id="{98765379-2DA6-44E1-BA81-D25C91FD50E0}"/>
                  </a:ext>
                </a:extLst>
              </p:cNvPr>
              <p:cNvGraphicFramePr>
                <a:graphicFrameLocks noChangeAspect="1"/>
              </p:cNvGraphicFramePr>
              <p:nvPr>
                <p:extLst>
                  <p:ext uri="{D42A27DB-BD31-4B8C-83A1-F6EECF244321}">
                    <p14:modId xmlns:p14="http://schemas.microsoft.com/office/powerpoint/2010/main" val="3120544054"/>
                  </p:ext>
                </p:extLst>
              </p:nvPr>
            </p:nvGraphicFramePr>
            <p:xfrm>
              <a:off x="6989189" y="2095856"/>
              <a:ext cx="2409781" cy="2409781"/>
            </p:xfrm>
            <a:graphic>
              <a:graphicData uri="http://schemas.microsoft.com/office/powerpoint/2016/slidezoom">
                <pslz:sldZm>
                  <pslz:sldZmObj sldId="264" cId="1738319845">
                    <pslz:zmPr id="{828A36DB-06AB-4429-B6F6-7A3908E6DD69}" returnToParent="0" imageType="cover" transitionDur="1000" showBg="0">
                      <p166:blipFill xmlns:p166="http://schemas.microsoft.com/office/powerpoint/2016/6/main">
                        <a:blip r:embed="rId4">
                          <a:extLst>
                            <a:ext uri="{28A0092B-C50C-407E-A947-70E740481C1C}">
                              <a14:useLocalDpi xmlns:a14="http://schemas.microsoft.com/office/drawing/2010/main" val="0"/>
                            </a:ext>
                          </a:extLst>
                        </a:blip>
                        <a:stretch>
                          <a:fillRect/>
                        </a:stretch>
                      </p166:blipFill>
                      <p166:spPr xmlns:p166="http://schemas.microsoft.com/office/powerpoint/2016/6/main">
                        <a:xfrm>
                          <a:off x="0" y="0"/>
                          <a:ext cx="2409781" cy="2409781"/>
                        </a:xfrm>
                        <a:prstGeom prst="rect">
                          <a:avLst/>
                        </a:prstGeom>
                      </p166:spPr>
                    </pslz:zmPr>
                  </pslz:sldZmObj>
                </pslz:sldZm>
              </a:graphicData>
            </a:graphic>
          </p:graphicFrame>
        </mc:Choice>
        <mc:Fallback xmlns="">
          <p:pic>
            <p:nvPicPr>
              <p:cNvPr id="11" name="Slide Zoom 10">
                <a:hlinkClick r:id="rId5" action="ppaction://hlinksldjump"/>
                <a:extLst>
                  <a:ext uri="{FF2B5EF4-FFF2-40B4-BE49-F238E27FC236}">
                    <a16:creationId xmlns:a16="http://schemas.microsoft.com/office/drawing/2014/main" id="{98765379-2DA6-44E1-BA81-D25C91FD50E0}"/>
                  </a:ext>
                </a:extLst>
              </p:cNvPr>
              <p:cNvPicPr>
                <a:picLocks noGrp="1" noRot="1" noChangeAspect="1" noMove="1" noResize="1" noEditPoints="1" noAdjustHandles="1" noChangeArrowheads="1" noChangeShapeType="1"/>
              </p:cNvPicPr>
              <p:nvPr/>
            </p:nvPicPr>
            <p:blipFill>
              <a:blip r:embed="rId6">
                <a:extLst>
                  <a:ext uri="{28A0092B-C50C-407E-A947-70E740481C1C}">
                    <a14:useLocalDpi xmlns:a14="http://schemas.microsoft.com/office/drawing/2010/main" val="0"/>
                  </a:ext>
                </a:extLst>
              </a:blip>
              <a:stretch>
                <a:fillRect/>
              </a:stretch>
            </p:blipFill>
            <p:spPr>
              <a:xfrm>
                <a:off x="6989189" y="2095856"/>
                <a:ext cx="2409781" cy="2409781"/>
              </a:xfrm>
              <a:prstGeom prst="rect">
                <a:avLst/>
              </a:prstGeom>
            </p:spPr>
          </p:pic>
        </mc:Fallback>
      </mc:AlternateContent>
      <mc:AlternateContent xmlns:mc="http://schemas.openxmlformats.org/markup-compatibility/2006" xmlns:pslz="http://schemas.microsoft.com/office/powerpoint/2016/slidezoom">
        <mc:Choice Requires="pslz">
          <p:graphicFrame>
            <p:nvGraphicFramePr>
              <p:cNvPr id="24" name="Slide Zoom 23">
                <a:extLst>
                  <a:ext uri="{FF2B5EF4-FFF2-40B4-BE49-F238E27FC236}">
                    <a16:creationId xmlns:a16="http://schemas.microsoft.com/office/drawing/2014/main" id="{12C15F86-82E7-4EA7-A6AC-4AF57A47D253}"/>
                  </a:ext>
                </a:extLst>
              </p:cNvPr>
              <p:cNvGraphicFramePr>
                <a:graphicFrameLocks noChangeAspect="1"/>
              </p:cNvGraphicFramePr>
              <p:nvPr>
                <p:extLst>
                  <p:ext uri="{D42A27DB-BD31-4B8C-83A1-F6EECF244321}">
                    <p14:modId xmlns:p14="http://schemas.microsoft.com/office/powerpoint/2010/main" val="478144134"/>
                  </p:ext>
                </p:extLst>
              </p:nvPr>
            </p:nvGraphicFramePr>
            <p:xfrm>
              <a:off x="9629904" y="2436500"/>
              <a:ext cx="1694599" cy="1728491"/>
            </p:xfrm>
            <a:graphic>
              <a:graphicData uri="http://schemas.microsoft.com/office/powerpoint/2016/slidezoom">
                <pslz:sldZm>
                  <pslz:sldZmObj sldId="266" cId="3513741818">
                    <pslz:zmPr id="{541540F1-A3B1-4860-B5CA-CCCCE9DA8042}" returnToParent="0" imageType="cover" transitionDur="1000">
                      <p166:blipFill xmlns:p166="http://schemas.microsoft.com/office/powerpoint/2016/6/main">
                        <a:blip r:embed="rId7">
                          <a:extLst>
                            <a:ext uri="{28A0092B-C50C-407E-A947-70E740481C1C}">
                              <a14:useLocalDpi xmlns:a14="http://schemas.microsoft.com/office/drawing/2010/main" val="0"/>
                            </a:ext>
                          </a:extLst>
                        </a:blip>
                        <a:stretch>
                          <a:fillRect/>
                        </a:stretch>
                      </p166:blipFill>
                      <p166:spPr xmlns:p166="http://schemas.microsoft.com/office/powerpoint/2016/6/main">
                        <a:xfrm>
                          <a:off x="0" y="0"/>
                          <a:ext cx="1694599" cy="1728491"/>
                        </a:xfrm>
                        <a:prstGeom prst="rect">
                          <a:avLst/>
                        </a:prstGeom>
                        <a:ln w="3175">
                          <a:solidFill>
                            <a:prstClr val="ltGray"/>
                          </a:solidFill>
                        </a:ln>
                      </p166:spPr>
                    </pslz:zmPr>
                  </pslz:sldZmObj>
                </pslz:sldZm>
              </a:graphicData>
            </a:graphic>
          </p:graphicFrame>
        </mc:Choice>
        <mc:Fallback xmlns="">
          <p:pic>
            <p:nvPicPr>
              <p:cNvPr id="24" name="Slide Zoom 23">
                <a:hlinkClick r:id="rId8" action="ppaction://hlinksldjump"/>
                <a:extLst>
                  <a:ext uri="{FF2B5EF4-FFF2-40B4-BE49-F238E27FC236}">
                    <a16:creationId xmlns:a16="http://schemas.microsoft.com/office/drawing/2014/main" id="{12C15F86-82E7-4EA7-A6AC-4AF57A47D253}"/>
                  </a:ext>
                </a:extLst>
              </p:cNvPr>
              <p:cNvPicPr>
                <a:picLocks noGrp="1" noRot="1" noChangeAspect="1" noMove="1" noResize="1" noEditPoints="1" noAdjustHandles="1" noChangeArrowheads="1" noChangeShapeType="1"/>
              </p:cNvPicPr>
              <p:nvPr/>
            </p:nvPicPr>
            <p:blipFill>
              <a:blip r:embed="rId9">
                <a:extLst>
                  <a:ext uri="{28A0092B-C50C-407E-A947-70E740481C1C}">
                    <a14:useLocalDpi xmlns:a14="http://schemas.microsoft.com/office/drawing/2010/main" val="0"/>
                  </a:ext>
                </a:extLst>
              </a:blip>
              <a:stretch>
                <a:fillRect/>
              </a:stretch>
            </p:blipFill>
            <p:spPr>
              <a:xfrm>
                <a:off x="9629904" y="2436500"/>
                <a:ext cx="1694599" cy="1728491"/>
              </a:xfrm>
              <a:prstGeom prst="rect">
                <a:avLst/>
              </a:prstGeom>
              <a:ln w="3175">
                <a:solidFill>
                  <a:prstClr val="ltGray"/>
                </a:solidFill>
              </a:ln>
            </p:spPr>
          </p:pic>
        </mc:Fallback>
      </mc:AlternateContent>
    </p:spTree>
    <p:extLst>
      <p:ext uri="{BB962C8B-B14F-4D97-AF65-F5344CB8AC3E}">
        <p14:creationId xmlns:p14="http://schemas.microsoft.com/office/powerpoint/2010/main" val="38791302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7" y="1116775"/>
            <a:ext cx="4558937" cy="28398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heavy" dirty="0">
                <a:solidFill>
                  <a:schemeClr val="bg1"/>
                </a:solidFill>
                <a:latin typeface="Bahnschrift Light" panose="020B0502040204020203" pitchFamily="34" charset="0"/>
              </a:rPr>
              <a:t>Why?</a:t>
            </a:r>
            <a:r>
              <a:rPr lang="en-US" b="1" u="heavy" dirty="0">
                <a:solidFill>
                  <a:schemeClr val="bg1"/>
                </a:solidFill>
                <a:latin typeface="Bahnschrift Light" panose="020B0502040204020203" pitchFamily="34" charset="0"/>
              </a:rPr>
              <a:t>	</a:t>
            </a:r>
          </a:p>
          <a:p>
            <a:endParaRPr lang="en-US" sz="2400" b="1" dirty="0">
              <a:solidFill>
                <a:schemeClr val="bg1"/>
              </a:solidFill>
              <a:latin typeface="Bahnschrift Light" panose="020B0502040204020203" pitchFamily="34" charset="0"/>
            </a:endParaRPr>
          </a:p>
          <a:p>
            <a:r>
              <a:rPr lang="en-US" sz="2400" dirty="0">
                <a:solidFill>
                  <a:schemeClr val="bg1"/>
                </a:solidFill>
                <a:latin typeface="Bahnschrift Light" panose="020B0502040204020203" pitchFamily="34" charset="0"/>
              </a:rPr>
              <a:t>The project exploited DC.js</a:t>
            </a:r>
          </a:p>
          <a:p>
            <a:r>
              <a:rPr lang="en-US" sz="2400" dirty="0">
                <a:solidFill>
                  <a:schemeClr val="bg1"/>
                </a:solidFill>
                <a:latin typeface="Bahnschrift Light" panose="020B0502040204020203" pitchFamily="34" charset="0"/>
              </a:rPr>
              <a:t>Library of </a:t>
            </a:r>
            <a:r>
              <a:rPr lang="en-US" sz="2400" dirty="0" err="1">
                <a:solidFill>
                  <a:schemeClr val="bg1"/>
                </a:solidFill>
                <a:latin typeface="Bahnschrift Light" panose="020B0502040204020203" pitchFamily="34" charset="0"/>
              </a:rPr>
              <a:t>Javascript</a:t>
            </a:r>
            <a:r>
              <a:rPr lang="en-US" sz="2400" dirty="0">
                <a:solidFill>
                  <a:schemeClr val="bg1"/>
                </a:solidFill>
                <a:latin typeface="Bahnschrift Light" panose="020B0502040204020203" pitchFamily="34" charset="0"/>
              </a:rPr>
              <a:t> for its</a:t>
            </a:r>
          </a:p>
          <a:p>
            <a:r>
              <a:rPr lang="en-US" sz="2400" dirty="0">
                <a:solidFill>
                  <a:schemeClr val="bg1"/>
                </a:solidFill>
                <a:latin typeface="Bahnschrift Light" panose="020B0502040204020203" pitchFamily="34" charset="0"/>
              </a:rPr>
              <a:t>ability to work efficiently with large dimensional dataset and its native support of  </a:t>
            </a:r>
            <a:r>
              <a:rPr lang="en-US" sz="2400" dirty="0" err="1">
                <a:solidFill>
                  <a:schemeClr val="bg1"/>
                </a:solidFill>
                <a:latin typeface="Bahnschrift Light" panose="020B0502040204020203" pitchFamily="34" charset="0"/>
              </a:rPr>
              <a:t>Crossilter</a:t>
            </a:r>
            <a:r>
              <a:rPr lang="en-US" sz="2400" dirty="0">
                <a:solidFill>
                  <a:schemeClr val="bg1"/>
                </a:solidFill>
                <a:latin typeface="Bahnschrift Light" panose="020B0502040204020203" pitchFamily="34" charset="0"/>
              </a:rPr>
              <a:t>.</a:t>
            </a:r>
          </a:p>
          <a:p>
            <a:endParaRPr lang="en-US" sz="2400" b="1" dirty="0">
              <a:solidFill>
                <a:schemeClr val="bg1"/>
              </a:solidFill>
              <a:latin typeface="Bahnschrift Light" panose="020B0502040204020203" pitchFamily="34" charset="0"/>
            </a:endParaRPr>
          </a:p>
        </p:txBody>
      </p:sp>
      <p:pic>
        <p:nvPicPr>
          <p:cNvPr id="2" name="dc.js - Dimensional Charting Javascript Library - Google Chrome 2020-04-26 16-42-22">
            <a:hlinkClick r:id="" action="ppaction://media"/>
            <a:extLst>
              <a:ext uri="{FF2B5EF4-FFF2-40B4-BE49-F238E27FC236}">
                <a16:creationId xmlns:a16="http://schemas.microsoft.com/office/drawing/2014/main" id="{3A38566F-3976-4CE0-ADFF-2E05E7DE44A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0006" t="17410" r="21653" b="8308"/>
          <a:stretch/>
        </p:blipFill>
        <p:spPr>
          <a:xfrm>
            <a:off x="5052291" y="1116775"/>
            <a:ext cx="5828145" cy="4065939"/>
          </a:xfrm>
          <a:prstGeom prst="rect">
            <a:avLst/>
          </a:prstGeom>
        </p:spPr>
      </p:pic>
    </p:spTree>
    <p:extLst>
      <p:ext uri="{BB962C8B-B14F-4D97-AF65-F5344CB8AC3E}">
        <p14:creationId xmlns:p14="http://schemas.microsoft.com/office/powerpoint/2010/main" val="1738319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7" y="633449"/>
            <a:ext cx="8412480" cy="38079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heavy" dirty="0">
                <a:solidFill>
                  <a:schemeClr val="bg1"/>
                </a:solidFill>
                <a:latin typeface="Bahnschrift Light" panose="020B0502040204020203" pitchFamily="34" charset="0"/>
              </a:rPr>
              <a:t>Pros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Great data visualization.</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Performs graphical filtering.</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Fast creation of charts and dashboards.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Creation of highly interactive dashboards.</a:t>
            </a:r>
          </a:p>
          <a:p>
            <a:endParaRPr lang="en-US" sz="3400" dirty="0">
              <a:solidFill>
                <a:schemeClr val="bg1"/>
              </a:solidFill>
              <a:latin typeface="Bahnschrift Light" panose="020B0502040204020203" pitchFamily="34" charset="0"/>
            </a:endParaRPr>
          </a:p>
          <a:p>
            <a:endParaRPr lang="en-US" b="1" u="heavy" dirty="0">
              <a:solidFill>
                <a:schemeClr val="bg1"/>
              </a:solidFill>
              <a:latin typeface="Bahnschrift Light" panose="020B0502040204020203" pitchFamily="34" charset="0"/>
            </a:endParaRPr>
          </a:p>
          <a:p>
            <a:endParaRPr lang="en-US" sz="2400" b="1" dirty="0">
              <a:solidFill>
                <a:schemeClr val="bg1"/>
              </a:solidFill>
              <a:latin typeface="Bahnschrift Light" panose="020B0502040204020203" pitchFamily="34" charset="0"/>
            </a:endParaRPr>
          </a:p>
        </p:txBody>
      </p:sp>
      <p:sp>
        <p:nvSpPr>
          <p:cNvPr id="4" name="Title 1">
            <a:extLst>
              <a:ext uri="{FF2B5EF4-FFF2-40B4-BE49-F238E27FC236}">
                <a16:creationId xmlns:a16="http://schemas.microsoft.com/office/drawing/2014/main" id="{7F0B10A3-B8FA-435E-A80F-23ADC8AB351F}"/>
              </a:ext>
            </a:extLst>
          </p:cNvPr>
          <p:cNvSpPr txBox="1">
            <a:spLocks/>
          </p:cNvSpPr>
          <p:nvPr/>
        </p:nvSpPr>
        <p:spPr>
          <a:xfrm>
            <a:off x="352696" y="3568237"/>
            <a:ext cx="9559929" cy="38079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heavy" dirty="0">
                <a:solidFill>
                  <a:schemeClr val="bg1"/>
                </a:solidFill>
                <a:latin typeface="Bahnschrift Light" panose="020B0502040204020203" pitchFamily="34" charset="0"/>
              </a:rPr>
              <a:t>Cons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Extremely buggy.</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Lots of workarounds even for the simplest tasks.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Many conflicting solutions.</a:t>
            </a:r>
          </a:p>
          <a:p>
            <a:endParaRPr lang="en-US" b="1" u="heavy" dirty="0">
              <a:solidFill>
                <a:schemeClr val="bg1"/>
              </a:solidFill>
              <a:latin typeface="Bahnschrift Light" panose="020B0502040204020203" pitchFamily="34" charset="0"/>
            </a:endParaRPr>
          </a:p>
          <a:p>
            <a:endParaRPr lang="en-US" sz="2400" b="1" dirty="0">
              <a:solidFill>
                <a:schemeClr val="bg1"/>
              </a:solidFill>
              <a:latin typeface="Bahnschrift Light" panose="020B0502040204020203" pitchFamily="34" charset="0"/>
            </a:endParaRPr>
          </a:p>
        </p:txBody>
      </p:sp>
    </p:spTree>
    <p:extLst>
      <p:ext uri="{BB962C8B-B14F-4D97-AF65-F5344CB8AC3E}">
        <p14:creationId xmlns:p14="http://schemas.microsoft.com/office/powerpoint/2010/main" val="3513741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23D1FD1E-C023-4D45-9C58-21BA48831A47}"/>
              </a:ext>
            </a:extLst>
          </p:cNvPr>
          <p:cNvSpPr txBox="1"/>
          <p:nvPr/>
        </p:nvSpPr>
        <p:spPr>
          <a:xfrm>
            <a:off x="1901509" y="5136970"/>
            <a:ext cx="3061607"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Analysis</a:t>
            </a:r>
          </a:p>
        </p:txBody>
      </p:sp>
      <p:grpSp>
        <p:nvGrpSpPr>
          <p:cNvPr id="5" name="Group 4">
            <a:extLst>
              <a:ext uri="{FF2B5EF4-FFF2-40B4-BE49-F238E27FC236}">
                <a16:creationId xmlns:a16="http://schemas.microsoft.com/office/drawing/2014/main" id="{285FA90C-9C71-4524-9EE0-5754A5601D60}"/>
              </a:ext>
            </a:extLst>
          </p:cNvPr>
          <p:cNvGrpSpPr/>
          <p:nvPr/>
        </p:nvGrpSpPr>
        <p:grpSpPr>
          <a:xfrm>
            <a:off x="419822" y="483621"/>
            <a:ext cx="5890758" cy="5890758"/>
            <a:chOff x="3083509" y="483621"/>
            <a:chExt cx="5890758" cy="5890758"/>
          </a:xfrm>
        </p:grpSpPr>
        <p:sp>
          <p:nvSpPr>
            <p:cNvPr id="13" name="Oval 12">
              <a:extLst>
                <a:ext uri="{FF2B5EF4-FFF2-40B4-BE49-F238E27FC236}">
                  <a16:creationId xmlns:a16="http://schemas.microsoft.com/office/drawing/2014/main" id="{A2500A15-87C2-42F7-A3CA-88A622D9874A}"/>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pic>
          <p:nvPicPr>
            <p:cNvPr id="4" name="Graphic 3" descr="Presentation with bar chart">
              <a:extLst>
                <a:ext uri="{FF2B5EF4-FFF2-40B4-BE49-F238E27FC236}">
                  <a16:creationId xmlns:a16="http://schemas.microsoft.com/office/drawing/2014/main" id="{DE8CF4FC-15D8-486E-A2D8-6566BD2CD12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148111" y="1481111"/>
              <a:ext cx="3895779" cy="3895779"/>
            </a:xfrm>
            <a:prstGeom prst="rect">
              <a:avLst/>
            </a:prstGeom>
          </p:spPr>
        </p:pic>
      </p:grpSp>
      <p:cxnSp>
        <p:nvCxnSpPr>
          <p:cNvPr id="22" name="Straight Connector 21">
            <a:extLst>
              <a:ext uri="{FF2B5EF4-FFF2-40B4-BE49-F238E27FC236}">
                <a16:creationId xmlns:a16="http://schemas.microsoft.com/office/drawing/2014/main" id="{98F31984-A5FB-4045-91D1-30948C097783}"/>
              </a:ext>
            </a:extLst>
          </p:cNvPr>
          <p:cNvCxnSpPr>
            <a:cxnSpLocks/>
          </p:cNvCxnSpPr>
          <p:nvPr/>
        </p:nvCxnSpPr>
        <p:spPr>
          <a:xfrm flipV="1">
            <a:off x="6069643" y="1705970"/>
            <a:ext cx="1054488" cy="449649"/>
          </a:xfrm>
          <a:prstGeom prst="line">
            <a:avLst/>
          </a:prstGeom>
          <a:ln w="4445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9811009-B2BE-481C-AFA5-EDB2E0EB14A5}"/>
              </a:ext>
            </a:extLst>
          </p:cNvPr>
          <p:cNvCxnSpPr>
            <a:cxnSpLocks/>
          </p:cNvCxnSpPr>
          <p:nvPr/>
        </p:nvCxnSpPr>
        <p:spPr>
          <a:xfrm>
            <a:off x="9055718" y="2294647"/>
            <a:ext cx="292998" cy="562019"/>
          </a:xfrm>
          <a:prstGeom prst="line">
            <a:avLst/>
          </a:prstGeom>
          <a:ln w="44450" cap="rnd">
            <a:solidFill>
              <a:schemeClr val="bg1"/>
            </a:solidFill>
            <a:roun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slz="http://schemas.microsoft.com/office/powerpoint/2016/slidezoom" Requires="pslz">
          <p:graphicFrame>
            <p:nvGraphicFramePr>
              <p:cNvPr id="32" name="Slide Zoom 31">
                <a:extLst>
                  <a:ext uri="{FF2B5EF4-FFF2-40B4-BE49-F238E27FC236}">
                    <a16:creationId xmlns:a16="http://schemas.microsoft.com/office/drawing/2014/main" id="{4C526C02-4665-48C1-B9F7-C4D69B3AA0E7}"/>
                  </a:ext>
                </a:extLst>
              </p:cNvPr>
              <p:cNvGraphicFramePr>
                <a:graphicFrameLocks noChangeAspect="1"/>
              </p:cNvGraphicFramePr>
              <p:nvPr>
                <p:extLst>
                  <p:ext uri="{D42A27DB-BD31-4B8C-83A1-F6EECF244321}">
                    <p14:modId xmlns:p14="http://schemas.microsoft.com/office/powerpoint/2010/main" val="2582684284"/>
                  </p:ext>
                </p:extLst>
              </p:nvPr>
            </p:nvGraphicFramePr>
            <p:xfrm>
              <a:off x="7124130" y="648658"/>
              <a:ext cx="2132295" cy="2132295"/>
            </p:xfrm>
            <a:graphic>
              <a:graphicData uri="http://schemas.microsoft.com/office/powerpoint/2016/slidezoom">
                <pslz:sldZm>
                  <pslz:sldZmObj sldId="270" cId="593335494">
                    <pslz:zmPr id="{7CCCE9A5-A24D-4F88-9D5B-B9C18B0DC3FF}" returnToParent="0" imageType="cover" transitionDur="1000" showBg="0">
                      <p166:blipFill xmlns:p166="http://schemas.microsoft.com/office/powerpoint/2016/6/main">
                        <a:blip r:embed="rId5">
                          <a:extLst>
                            <a:ext uri="{28A0092B-C50C-407E-A947-70E740481C1C}">
                              <a14:useLocalDpi xmlns:a14="http://schemas.microsoft.com/office/drawing/2010/main" val="0"/>
                            </a:ext>
                          </a:extLst>
                        </a:blip>
                        <a:stretch>
                          <a:fillRect/>
                        </a:stretch>
                      </p166:blipFill>
                      <p166:spPr xmlns:p166="http://schemas.microsoft.com/office/powerpoint/2016/6/main">
                        <a:xfrm>
                          <a:off x="0" y="0"/>
                          <a:ext cx="2132295" cy="2132295"/>
                        </a:xfrm>
                        <a:prstGeom prst="rect">
                          <a:avLst/>
                        </a:prstGeom>
                      </p166:spPr>
                    </pslz:zmPr>
                  </pslz:sldZmObj>
                </pslz:sldZm>
              </a:graphicData>
            </a:graphic>
          </p:graphicFrame>
        </mc:Choice>
        <mc:Fallback>
          <p:pic>
            <p:nvPicPr>
              <p:cNvPr id="32" name="Slide Zoom 31">
                <a:hlinkClick r:id="rId6" action="ppaction://hlinksldjump"/>
                <a:extLst>
                  <a:ext uri="{FF2B5EF4-FFF2-40B4-BE49-F238E27FC236}">
                    <a16:creationId xmlns:a16="http://schemas.microsoft.com/office/drawing/2014/main" id="{4C526C02-4665-48C1-B9F7-C4D69B3AA0E7}"/>
                  </a:ext>
                </a:extLst>
              </p:cNvPr>
              <p:cNvPicPr>
                <a:picLocks noGrp="1" noRot="1" noChangeAspect="1" noMove="1" noResize="1" noEditPoints="1" noAdjustHandles="1" noChangeArrowheads="1" noChangeShapeType="1"/>
              </p:cNvPicPr>
              <p:nvPr/>
            </p:nvPicPr>
            <p:blipFill>
              <a:blip r:embed="rId5">
                <a:extLst>
                  <a:ext uri="{28A0092B-C50C-407E-A947-70E740481C1C}">
                    <a14:useLocalDpi xmlns:a14="http://schemas.microsoft.com/office/drawing/2010/main" val="0"/>
                  </a:ext>
                </a:extLst>
              </a:blip>
              <a:stretch>
                <a:fillRect/>
              </a:stretch>
            </p:blipFill>
            <p:spPr>
              <a:xfrm>
                <a:off x="7124130" y="648658"/>
                <a:ext cx="2132295" cy="2132295"/>
              </a:xfrm>
              <a:prstGeom prst="rect">
                <a:avLst/>
              </a:prstGeom>
            </p:spPr>
          </p:pic>
        </mc:Fallback>
      </mc:AlternateContent>
      <mc:AlternateContent xmlns:mc="http://schemas.openxmlformats.org/markup-compatibility/2006">
        <mc:Choice xmlns:pslz="http://schemas.microsoft.com/office/powerpoint/2016/slidezoom" Requires="pslz">
          <p:graphicFrame>
            <p:nvGraphicFramePr>
              <p:cNvPr id="34" name="Slide Zoom 33">
                <a:extLst>
                  <a:ext uri="{FF2B5EF4-FFF2-40B4-BE49-F238E27FC236}">
                    <a16:creationId xmlns:a16="http://schemas.microsoft.com/office/drawing/2014/main" id="{A8D29168-3FA7-4CCF-98A6-44CDD0AC77DB}"/>
                  </a:ext>
                </a:extLst>
              </p:cNvPr>
              <p:cNvGraphicFramePr>
                <a:graphicFrameLocks noChangeAspect="1"/>
              </p:cNvGraphicFramePr>
              <p:nvPr>
                <p:extLst>
                  <p:ext uri="{D42A27DB-BD31-4B8C-83A1-F6EECF244321}">
                    <p14:modId xmlns:p14="http://schemas.microsoft.com/office/powerpoint/2010/main" val="781928391"/>
                  </p:ext>
                </p:extLst>
              </p:nvPr>
            </p:nvGraphicFramePr>
            <p:xfrm>
              <a:off x="9055718" y="2503129"/>
              <a:ext cx="2132294" cy="2132294"/>
            </p:xfrm>
            <a:graphic>
              <a:graphicData uri="http://schemas.microsoft.com/office/powerpoint/2016/slidezoom">
                <pslz:sldZm>
                  <pslz:sldZmObj sldId="271" cId="3580221482">
                    <pslz:zmPr id="{B2CD9E65-88EA-43B4-8C74-C7E86C4C93F4}" returnToParent="0" imageType="cover" transitionDur="1000">
                      <p166:blipFill xmlns:p166="http://schemas.microsoft.com/office/powerpoint/2016/6/main">
                        <a:blip r:embed="rId7">
                          <a:extLst>
                            <a:ext uri="{28A0092B-C50C-407E-A947-70E740481C1C}">
                              <a14:useLocalDpi xmlns:a14="http://schemas.microsoft.com/office/drawing/2010/main" val="0"/>
                            </a:ext>
                          </a:extLst>
                        </a:blip>
                        <a:stretch>
                          <a:fillRect/>
                        </a:stretch>
                      </p166:blipFill>
                      <p166:spPr xmlns:p166="http://schemas.microsoft.com/office/powerpoint/2016/6/main">
                        <a:xfrm>
                          <a:off x="0" y="0"/>
                          <a:ext cx="2132294" cy="2132294"/>
                        </a:xfrm>
                        <a:prstGeom prst="rect">
                          <a:avLst/>
                        </a:prstGeom>
                        <a:ln w="3175">
                          <a:solidFill>
                            <a:prstClr val="ltGray"/>
                          </a:solidFill>
                        </a:ln>
                      </p166:spPr>
                    </pslz:zmPr>
                  </pslz:sldZmObj>
                </pslz:sldZm>
              </a:graphicData>
            </a:graphic>
          </p:graphicFrame>
        </mc:Choice>
        <mc:Fallback>
          <p:pic>
            <p:nvPicPr>
              <p:cNvPr id="34" name="Slide Zoom 33">
                <a:hlinkClick r:id="rId8" action="ppaction://hlinksldjump"/>
                <a:extLst>
                  <a:ext uri="{FF2B5EF4-FFF2-40B4-BE49-F238E27FC236}">
                    <a16:creationId xmlns:a16="http://schemas.microsoft.com/office/drawing/2014/main" id="{A8D29168-3FA7-4CCF-98A6-44CDD0AC77DB}"/>
                  </a:ext>
                </a:extLst>
              </p:cNvPr>
              <p:cNvPicPr>
                <a:picLocks noGrp="1" noRot="1" noChangeAspect="1" noMove="1" noResize="1" noEditPoints="1" noAdjustHandles="1" noChangeArrowheads="1" noChangeShapeType="1"/>
              </p:cNvPicPr>
              <p:nvPr/>
            </p:nvPicPr>
            <p:blipFill>
              <a:blip r:embed="rId7">
                <a:extLst>
                  <a:ext uri="{28A0092B-C50C-407E-A947-70E740481C1C}">
                    <a14:useLocalDpi xmlns:a14="http://schemas.microsoft.com/office/drawing/2010/main" val="0"/>
                  </a:ext>
                </a:extLst>
              </a:blip>
              <a:stretch>
                <a:fillRect/>
              </a:stretch>
            </p:blipFill>
            <p:spPr>
              <a:xfrm>
                <a:off x="9055718" y="2503129"/>
                <a:ext cx="2132294" cy="2132294"/>
              </a:xfrm>
              <a:prstGeom prst="rect">
                <a:avLst/>
              </a:prstGeom>
              <a:ln w="3175">
                <a:solidFill>
                  <a:prstClr val="ltGray"/>
                </a:solidFill>
              </a:ln>
            </p:spPr>
          </p:pic>
        </mc:Fallback>
      </mc:AlternateContent>
    </p:spTree>
    <p:extLst>
      <p:ext uri="{BB962C8B-B14F-4D97-AF65-F5344CB8AC3E}">
        <p14:creationId xmlns:p14="http://schemas.microsoft.com/office/powerpoint/2010/main" val="37728871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397</TotalTime>
  <Words>214</Words>
  <Application>Microsoft Office PowerPoint</Application>
  <PresentationFormat>Widescreen</PresentationFormat>
  <Paragraphs>39</Paragraphs>
  <Slides>11</Slides>
  <Notes>1</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Bahnschrift Light</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Aydin Jalilov</dc:creator>
  <cp:lastModifiedBy>Aydin Jalilov</cp:lastModifiedBy>
  <cp:revision>32</cp:revision>
  <dcterms:created xsi:type="dcterms:W3CDTF">2020-04-23T19:58:03Z</dcterms:created>
  <dcterms:modified xsi:type="dcterms:W3CDTF">2020-04-26T22:38:08Z</dcterms:modified>
</cp:coreProperties>
</file>

<file path=docProps/thumbnail.jpeg>
</file>